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The Investigator's Office and Laboratory.</a:t>
            </a:r>
          </a:p>
        </p:txBody>
      </p:sp>
      <p:sp>
        <p:nvSpPr>
          <p:cNvPr id="3" name="Subtitle 2"/>
          <p:cNvSpPr>
            <a:spLocks noGrp="1"/>
          </p:cNvSpPr>
          <p:nvPr>
            <p:ph type="subTitle" idx="1"/>
          </p:nvPr>
        </p:nvSpPr>
        <p:spPr/>
        <p:txBody>
          <a:bodyPr/>
          <a:lstStyle/>
          <a:p>
            <a:r>
              <a:t>Week 2,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Certification and Training</a:t>
            </a:r>
          </a:p>
        </p:txBody>
      </p:sp>
      <p:sp>
        <p:nvSpPr>
          <p:cNvPr id="3" name="Subtitle 2"/>
          <p:cNvSpPr>
            <a:spLocks noGrp="1"/>
          </p:cNvSpPr>
          <p:nvPr>
            <p:ph type="subTitle" idx="1"/>
          </p:nvPr>
        </p:nvSpPr>
        <p:spPr/>
        <p:txBody>
          <a:bodyPr/>
          <a:lstStyle/>
          <a:p>
            <a:r>
              <a:t>Other Training and Certifications</a:t>
            </a:r>
          </a:p>
        </p:txBody>
      </p:sp>
      <p:sp>
        <p:nvSpPr>
          <p:cNvPr id="4" name="Content Placeholder 3"/>
          <p:cNvSpPr>
            <a:spLocks noGrp="1"/>
          </p:cNvSpPr>
          <p:nvPr>
            <p:ph idx="10" sz="quarter"/>
          </p:nvPr>
        </p:nvSpPr>
        <p:spPr/>
        <p:txBody>
          <a:bodyPr>
            <a:normAutofit/>
          </a:bodyPr>
          <a:lstStyle/>
          <a:p>
            <a:pPr>
              <a:defRPr sz="2000"/>
            </a:pPr>
            <a:r>
              <a:t>EC-Council (www.eccouncil.org/Certification)</a:t>
            </a:r>
          </a:p>
          <a:p>
            <a:pPr>
              <a:defRPr sz="2000"/>
            </a:pPr>
            <a:r>
              <a:t>SysAdmin, Audit, Network, Security (SANS) Institute (www.sans.org or https://digital-forensics.sans.org/certification)</a:t>
            </a:r>
          </a:p>
          <a:p>
            <a:pPr>
              <a:defRPr sz="2000"/>
            </a:pPr>
            <a:r>
              <a:t>Defense Cyber Investigations Training Academy (DCITA) (www.dcita.edu)</a:t>
            </a:r>
          </a:p>
          <a:p>
            <a:pPr>
              <a:defRPr sz="2000"/>
            </a:pPr>
            <a:r>
              <a:t>International Society of Forensic Computer Examiners (ISFCE) for Certified Computer Examiner (CCE) (www.isfce.com)</a:t>
            </a:r>
          </a:p>
          <a:p>
            <a:pPr>
              <a:defRPr sz="2000"/>
            </a:pPr>
            <a:r>
              <a:t>Computer Technology Investigators Network (CTIN) (www.ctin.org)</a:t>
            </a:r>
          </a:p>
          <a:p>
            <a:pPr>
              <a:defRPr sz="2000"/>
            </a:pPr>
            <a:r>
              <a:t>Digital Forensics Certification Board (DFCB) (www.dfcb.org/certification.html)</a:t>
            </a:r>
          </a:p>
          <a:p>
            <a:pPr>
              <a:defRPr sz="2000"/>
            </a:pPr>
            <a:r>
              <a:t>Cloud Security Alliance (CSA) (https://cloudsecurityalliance.org/education/)</a:t>
            </a:r>
          </a:p>
          <a:p>
            <a:pPr>
              <a:defRPr sz="2000"/>
            </a:pPr>
            <a:r>
              <a:t>Federal Law Enforcement Training Centers (FLETC) (www.fletc.gov)</a:t>
            </a:r>
          </a:p>
          <a:p>
            <a:pPr>
              <a:defRPr sz="2000"/>
            </a:pPr>
            <a:r>
              <a:t>National White Collar Crime Center (NW3C) (www.nw3c.org)</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Forensics Lab Accreditation Requirements</a:t>
            </a:r>
          </a:p>
        </p:txBody>
      </p:sp>
      <p:sp>
        <p:nvSpPr>
          <p:cNvPr id="3" name="Content Placeholder 2"/>
          <p:cNvSpPr>
            <a:spLocks noGrp="1"/>
          </p:cNvSpPr>
          <p:nvPr>
            <p:ph idx="10" sz="quarter"/>
          </p:nvPr>
        </p:nvSpPr>
        <p:spPr/>
        <p:txBody>
          <a:bodyPr>
            <a:normAutofit/>
          </a:bodyPr>
          <a:lstStyle/>
          <a:p/>
          <a:p>
            <a:pPr>
              <a:defRPr b="1"/>
            </a:pPr>
            <a:r>
              <a:t>Which of the following is a key function of the ANSI-ASQ National Accreditation Board (ANAB) in the context of digital forensics labs?</a:t>
            </a:r>
          </a:p>
          <a:p>
            <a:pPr lvl="1"/>
            <a:r>
              <a:t>A) To provide training programs for forensic analysts</a:t>
            </a:r>
          </a:p>
          <a:p>
            <a:pPr lvl="1"/>
            <a:r>
              <a:t>B) To develop proprietary forensic software for labs</a:t>
            </a:r>
          </a:p>
          <a:p>
            <a:pPr lvl="1"/>
            <a:r>
              <a:t>C) To audit and accredit forensics labs globally</a:t>
            </a:r>
          </a:p>
          <a:p>
            <a:pPr lvl="1"/>
            <a:r>
              <a:t>D) To manage the day-to-day operations of forensic labs</a:t>
            </a:r>
          </a:p>
        </p:txBody>
      </p:sp>
      <p:sp>
        <p:nvSpPr>
          <p:cNvPr id="4" name="Text Placeholder 3"/>
          <p:cNvSpPr>
            <a:spLocks noGrp="1"/>
          </p:cNvSpPr>
          <p:nvPr>
            <p:ph type="body" idx="11" sz="quarter"/>
          </p:nvPr>
        </p:nvSpPr>
        <p:spPr/>
        <p:txBody>
          <a:bodyPr/>
          <a:lstStyle/>
          <a:p/>
          <a:p>
            <a:r>
              <a:t> Answer: C - The ANAB is responsible for auditing and accrediting forensics labs worldwide, including those that analyze digital evidence, to ensure quality and integrity of their work.</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Identifying Lab Security Needs</a:t>
            </a:r>
          </a:p>
        </p:txBody>
      </p:sp>
      <p:sp>
        <p:nvSpPr>
          <p:cNvPr id="4" name="Content Placeholder 3"/>
          <p:cNvSpPr>
            <a:spLocks noGrp="1"/>
          </p:cNvSpPr>
          <p:nvPr>
            <p:ph idx="10" sz="quarter"/>
          </p:nvPr>
        </p:nvSpPr>
        <p:spPr/>
        <p:txBody>
          <a:bodyPr>
            <a:normAutofit/>
          </a:bodyPr>
          <a:lstStyle/>
          <a:p>
            <a:pPr>
              <a:defRPr sz="2000"/>
            </a:pPr>
            <a:r>
              <a:t>Enclosed room with floor-to-ceiling walls for forensic workstation setup</a:t>
            </a:r>
          </a:p>
          <a:p>
            <a:pPr>
              <a:defRPr sz="2000"/>
            </a:pPr>
            <a:r>
              <a:t>Lockable door with access control (keys, combination locks, or electronic locks with logging)</a:t>
            </a:r>
          </a:p>
          <a:p>
            <a:pPr>
              <a:defRPr sz="2000"/>
            </a:pPr>
            <a:r>
              <a:t>Secure container (safe or heavy-duty file cabinet with quality padlock)</a:t>
            </a:r>
          </a:p>
          <a:p>
            <a:pPr>
              <a:defRPr sz="2000"/>
            </a:pPr>
            <a:r>
              <a:t>Visitor log with legible entries (date, time in/out, and names of individuals accessing the lab)</a:t>
            </a:r>
          </a:p>
          <a:p>
            <a:pPr>
              <a:defRPr sz="2000"/>
            </a:pPr>
            <a:r>
              <a:t>Shared lab space with controlled access for multiple examiners (same authority level)</a:t>
            </a:r>
          </a:p>
          <a:p>
            <a:pPr>
              <a:defRPr sz="2000"/>
            </a:pPr>
            <a:r>
              <a:t>ID card and entry code access for lab doors in many organizations</a:t>
            </a:r>
          </a:p>
          <a:p>
            <a:pPr>
              <a:defRPr sz="2000"/>
            </a:pPr>
            <a:r>
              <a:t>Security policy briefing for all digital investigators and forensics examiners</a:t>
            </a:r>
          </a:p>
          <a:p>
            <a:pPr>
              <a:defRPr sz="2000"/>
            </a:pPr>
            <a:r>
              <a:t>Restricted case information sharing to authorized personnel only</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Conducting High-Risk Investigations</a:t>
            </a:r>
          </a:p>
        </p:txBody>
      </p:sp>
      <p:sp>
        <p:nvSpPr>
          <p:cNvPr id="4" name="Content Placeholder 3"/>
          <p:cNvSpPr>
            <a:spLocks noGrp="1"/>
          </p:cNvSpPr>
          <p:nvPr>
            <p:ph idx="10" sz="quarter"/>
          </p:nvPr>
        </p:nvSpPr>
        <p:spPr/>
        <p:txBody>
          <a:bodyPr>
            <a:normAutofit/>
          </a:bodyPr>
          <a:lstStyle/>
          <a:p>
            <a:pPr>
              <a:defRPr sz="2000"/>
            </a:pPr>
            <a:r>
              <a:t>High-risk investigations (e.g., national security, murder) require enhanced security beyond minimum lab requirements.</a:t>
            </a:r>
          </a:p>
          <a:p>
            <a:pPr>
              <a:defRPr sz="2000"/>
            </a:pPr>
            <a:r>
              <a:t>Modern technology and information sharing among attackers complicate investigation security.</a:t>
            </a:r>
          </a:p>
          <a:p>
            <a:pPr>
              <a:defRPr sz="2000"/>
            </a:pPr>
            <a:r>
              <a:t>EMR interception risks: Devices emit electromagnetic radiation (EMR) that can be intercepted to reveal data.</a:t>
            </a:r>
          </a:p>
          <a:p>
            <a:pPr>
              <a:defRPr sz="2000"/>
            </a:pPr>
            <a:r>
              <a:t>TEMPEST standards: U.S. Department of Defense's approach to shield against electronic eavesdropping.</a:t>
            </a:r>
          </a:p>
          <a:p>
            <a:pPr>
              <a:defRPr sz="2000"/>
            </a:pPr>
            <a:r>
              <a:t>TEMPE-qualified labs: Require conductive metal shielding, power filters, and specialized equipment to prevent emanation leaks.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Using Evidence Containers</a:t>
            </a:r>
          </a:p>
        </p:txBody>
      </p:sp>
      <p:sp>
        <p:nvSpPr>
          <p:cNvPr id="4" name="Content Placeholder 3"/>
          <p:cNvSpPr>
            <a:spLocks noGrp="1"/>
          </p:cNvSpPr>
          <p:nvPr>
            <p:ph idx="10" sz="quarter"/>
          </p:nvPr>
        </p:nvSpPr>
        <p:spPr/>
        <p:txBody>
          <a:bodyPr>
            <a:normAutofit/>
          </a:bodyPr>
          <a:lstStyle/>
          <a:p>
            <a:pPr>
              <a:defRPr sz="2000"/>
            </a:pPr>
            <a:r>
              <a:t>Evidence storage containers (evidence lockers) must be secure to prevent unauthorized access.</a:t>
            </a:r>
          </a:p>
          <a:p>
            <a:pPr>
              <a:defRPr sz="2000"/>
            </a:pPr>
            <a:r>
              <a:t>Use high-quality locks (e.g., padlocks) with limited duplicate-key distribution.</a:t>
            </a:r>
          </a:p>
          <a:p>
            <a:pPr>
              <a:defRPr sz="2000"/>
            </a:pPr>
            <a:r>
              <a:t>Inspect contents regularly to ensure only current evidence is stored; evidence custody forms should reflect what’s in the locker.</a:t>
            </a:r>
          </a:p>
          <a:p>
            <a:pPr>
              <a:defRPr sz="2000"/>
            </a:pPr>
            <a:r>
              <a:t>Evidence from closed cases should be moved to secure off-site facilities.</a:t>
            </a:r>
          </a:p>
          <a:p>
            <a:pPr>
              <a:defRPr sz="2000"/>
            </a:pPr>
            <a:r>
              <a:t>Storage containers should be in restricted areas accessible only to lab personnel.</a:t>
            </a:r>
          </a:p>
          <a:p>
            <a:pPr>
              <a:defRPr sz="2000"/>
            </a:pPr>
            <a:r>
              <a:t>Limit the number of authorized individuals who can open containers and maintain access records.</a:t>
            </a:r>
          </a:p>
          <a:p>
            <a:pPr>
              <a:defRPr sz="2000"/>
            </a:pPr>
            <a:r>
              <a:t>Keep containers locked when unattended by authorized personnel.</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Using Evidence Containers</a:t>
            </a:r>
          </a:p>
        </p:txBody>
      </p:sp>
      <p:sp>
        <p:nvSpPr>
          <p:cNvPr id="4" name="Content Placeholder 3"/>
          <p:cNvSpPr>
            <a:spLocks noGrp="1"/>
          </p:cNvSpPr>
          <p:nvPr>
            <p:ph idx="10" sz="quarter"/>
          </p:nvPr>
        </p:nvSpPr>
        <p:spPr/>
        <p:txBody>
          <a:bodyPr>
            <a:normAutofit/>
          </a:bodyPr>
          <a:lstStyle/>
          <a:p>
            <a:pPr>
              <a:defRPr sz="1800"/>
            </a:pPr>
            <a:r>
              <a:t>Evidence containers must be secure with high-quality locks (e.g., padlocks) and limited duplicate-key distribution.</a:t>
            </a:r>
          </a:p>
          <a:p>
            <a:pPr>
              <a:defRPr sz="1800"/>
            </a:pPr>
            <a:r>
              <a:t>Containers should be located in restricted areas accessible only to lab personnel.</a:t>
            </a:r>
          </a:p>
          <a:p>
            <a:pPr>
              <a:defRPr sz="1800"/>
            </a:pPr>
            <a:r>
              <a:t>Authorized access should be limited to a minimum number of personnel, with records maintained for each container.</a:t>
            </a:r>
          </a:p>
          <a:p>
            <a:pPr>
              <a:defRPr sz="1800"/>
            </a:pPr>
            <a:r>
              <a:t>Containers must remain locked when unattended and under the supervision of authorized personnel.</a:t>
            </a:r>
          </a:p>
          <a:p>
            <a:pPr>
              <a:defRPr sz="1800"/>
            </a:pPr>
            <a:r>
              <a:t>Combination locks require secure storage of combinations, regular changes (every 6 months, after personnel changes, or unsecured incidents), and restricted access to change combinations.</a:t>
            </a:r>
          </a:p>
          <a:p>
            <a:pPr>
              <a:defRPr sz="1800"/>
            </a:pPr>
            <a:r>
              <a:t>Keyed padlocks require a key custodian, sequential key numbering, key registry, monthly audits, and secure key storage in lockable containers.</a:t>
            </a:r>
          </a:p>
          <a:p>
            <a:pPr>
              <a:defRPr sz="1800"/>
            </a:pPr>
            <a:r>
              <a:t>Keys must be secured with the same level of protection as evidence containers, with annual lock/key changes and no master keys for multiple locks.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Using Evidence Containers</a:t>
            </a:r>
          </a:p>
        </p:txBody>
      </p:sp>
      <p:sp>
        <p:nvSpPr>
          <p:cNvPr id="4" name="Content Placeholder 3"/>
          <p:cNvSpPr>
            <a:spLocks noGrp="1"/>
          </p:cNvSpPr>
          <p:nvPr>
            <p:ph idx="10" sz="quarter"/>
          </p:nvPr>
        </p:nvSpPr>
        <p:spPr/>
        <p:txBody>
          <a:bodyPr>
            <a:normAutofit/>
          </a:bodyPr>
          <a:lstStyle/>
          <a:p>
            <a:pPr>
              <a:defRPr sz="2200"/>
            </a:pPr>
            <a:r>
              <a:t>Secure storage containers must be in restricted areas accessible only to lab personnel.</a:t>
            </a:r>
          </a:p>
          <a:p>
            <a:pPr>
              <a:defRPr sz="2200"/>
            </a:pPr>
            <a:r>
              <a:t>Limit the number of authorized personnel who can open containers and maintain access records.</a:t>
            </a:r>
          </a:p>
          <a:p>
            <a:pPr>
              <a:defRPr sz="2200"/>
            </a:pPr>
            <a:r>
              <a:t>Containers should remain locked when unattended, with logs of all access events.</a:t>
            </a:r>
          </a:p>
          <a:p>
            <a:pPr>
              <a:defRPr sz="2200"/>
            </a:pPr>
            <a:r>
              <a:t>Logs must include date and initials of authorized users, retained for at least three years.</a:t>
            </a:r>
          </a:p>
          <a:p>
            <a:pPr>
              <a:defRPr sz="2200"/>
            </a:pPr>
            <a:r>
              <a:t>Consult legal counsel to ensure compliance with evidence integrity standards.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Considering Physical Security Needs</a:t>
            </a:r>
          </a:p>
        </p:txBody>
      </p:sp>
      <p:sp>
        <p:nvSpPr>
          <p:cNvPr id="4" name="Content Placeholder 3"/>
          <p:cNvSpPr>
            <a:spLocks noGrp="1"/>
          </p:cNvSpPr>
          <p:nvPr>
            <p:ph idx="10" sz="quarter"/>
          </p:nvPr>
        </p:nvSpPr>
        <p:spPr/>
        <p:txBody>
          <a:bodyPr>
            <a:normAutofit/>
          </a:bodyPr>
          <a:lstStyle/>
          <a:p>
            <a:pPr>
              <a:defRPr sz="2000"/>
            </a:pPr>
            <a:r>
              <a:t>Physical security policies are essential for digital forensics labs.</a:t>
            </a:r>
          </a:p>
          <a:p>
            <a:pPr>
              <a:defRPr sz="2000"/>
            </a:pPr>
            <a:r>
              <a:t>Security measures depend on the lab's nature and risk level:</a:t>
            </a:r>
          </a:p>
          <a:p>
            <a:pPr>
              <a:defRPr sz="2000"/>
            </a:pPr>
            <a:r>
              <a:t>  - Regional computer crime labs require high security due to evidence risks.</a:t>
            </a:r>
          </a:p>
          <a:p>
            <a:pPr>
              <a:defRPr sz="2000"/>
            </a:pPr>
            <a:r>
              <a:t>  - Large corporations may have lower physical security needs.</a:t>
            </a:r>
          </a:p>
          <a:p>
            <a:pPr>
              <a:defRPr sz="2000"/>
            </a:pPr>
            <a:r>
              <a:t>Risk assessment determines the level of security integration.</a:t>
            </a:r>
          </a:p>
          <a:p>
            <a:pPr>
              <a:defRPr sz="2000"/>
            </a:pPr>
            <a:r>
              <a:t>All visitors must be logged with details: name, date/time, employer, purpose, and escorting staff.</a:t>
            </a:r>
          </a:p>
          <a:p>
            <a:pPr>
              <a:defRPr sz="2000"/>
            </a:pPr>
            <a:r>
              <a:t>Visitors include cleaning crews, maintenance, friends, and family.</a:t>
            </a:r>
          </a:p>
          <a:p>
            <a:pPr>
              <a:defRPr sz="2000"/>
            </a:pPr>
            <a:r>
              <a:t>Use visible/alarm systems (e.g., visitor badges) to notify investigators.</a:t>
            </a:r>
          </a:p>
          <a:p>
            <a:pPr>
              <a:defRPr sz="2000"/>
            </a:pPr>
            <a:r>
              <a:t>Consider hiring security guards or intrusion alarm systems with guards for 24/7 monitoring.</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Auditing a Digital Forensics Lab</a:t>
            </a:r>
          </a:p>
        </p:txBody>
      </p:sp>
      <p:sp>
        <p:nvSpPr>
          <p:cNvPr id="4" name="Content Placeholder 3"/>
          <p:cNvSpPr>
            <a:spLocks noGrp="1"/>
          </p:cNvSpPr>
          <p:nvPr>
            <p:ph idx="10" sz="quarter"/>
          </p:nvPr>
        </p:nvSpPr>
        <p:spPr/>
        <p:txBody>
          <a:bodyPr>
            <a:normAutofit/>
          </a:bodyPr>
          <a:lstStyle/>
          <a:p>
            <a:pPr>
              <a:defRPr sz="2000"/>
            </a:pPr>
            <a:r>
              <a:t>Inspect the lab’s ceiling, floor, roof, and exterior walls at least once a month, looking for anything unusual or new.</a:t>
            </a:r>
          </a:p>
          <a:p>
            <a:pPr>
              <a:defRPr sz="2000"/>
            </a:pPr>
            <a:r>
              <a:t>Inspect doors to make sure they close and lock correctly.</a:t>
            </a:r>
          </a:p>
          <a:p>
            <a:pPr>
              <a:defRPr sz="2000"/>
            </a:pPr>
            <a:r>
              <a:t>Check locks to see whether they need to be replaced or changed.</a:t>
            </a:r>
          </a:p>
          <a:p>
            <a:pPr>
              <a:defRPr sz="2000"/>
            </a:pPr>
            <a:r>
              <a:t>Review visitor logs to see whether they’re being used properly.</a:t>
            </a:r>
          </a:p>
          <a:p>
            <a:pPr>
              <a:defRPr sz="2000"/>
            </a:pPr>
            <a:r>
              <a:t>Review log sheets for evidence containers to determine when they have been opened and closed.</a:t>
            </a:r>
          </a:p>
          <a:p>
            <a:pPr>
              <a:defRPr sz="2000"/>
            </a:pPr>
            <a:r>
              <a:t>At the end of every workday, secure any evidence that’s not being processed on a forensic workstation.</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Physical Requirements for a Digital Forensics Lab</a:t>
            </a:r>
          </a:p>
        </p:txBody>
      </p:sp>
      <p:sp>
        <p:nvSpPr>
          <p:cNvPr id="3" name="Subtitle 2"/>
          <p:cNvSpPr>
            <a:spLocks noGrp="1"/>
          </p:cNvSpPr>
          <p:nvPr>
            <p:ph type="subTitle" idx="1"/>
          </p:nvPr>
        </p:nvSpPr>
        <p:spPr/>
        <p:txBody>
          <a:bodyPr/>
          <a:lstStyle/>
          <a:p>
            <a:r>
              <a:t>Determining Floor Plans for Digital Forensics Labs</a:t>
            </a:r>
          </a:p>
        </p:txBody>
      </p:sp>
      <p:sp>
        <p:nvSpPr>
          <p:cNvPr id="4" name="Content Placeholder 3"/>
          <p:cNvSpPr>
            <a:spLocks noGrp="1"/>
          </p:cNvSpPr>
          <p:nvPr>
            <p:ph idx="10" sz="quarter"/>
          </p:nvPr>
        </p:nvSpPr>
        <p:spPr/>
        <p:txBody>
          <a:bodyPr>
            <a:normAutofit/>
          </a:bodyPr>
          <a:lstStyle/>
          <a:p>
            <a:pPr>
              <a:defRPr sz="2200"/>
            </a:pPr>
            <a:r>
              <a:t>Workstation configuration depends on: budget, floor space, and number of computers per investigator</a:t>
            </a:r>
          </a:p>
          <a:p>
            <a:pPr>
              <a:defRPr sz="2200"/>
            </a:pPr>
            <a:r>
              <a:t>Small operations (2-3 cases/month): 1 forensic workstation</a:t>
            </a:r>
          </a:p>
          <a:p>
            <a:pPr>
              <a:defRPr sz="2200"/>
            </a:pPr>
            <a:r>
              <a:t>High case volume: 2-3 workstations</a:t>
            </a:r>
          </a:p>
          <a:p>
            <a:pPr>
              <a:defRPr sz="2200"/>
            </a:pPr>
            <a:r>
              <a:t>Ideal setup: 2 forensic + 1 non-forensic workstation with internet access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Forensics Lab Accreditation Requirements</a:t>
            </a:r>
          </a:p>
          <a:p>
            <a:pPr/>
            <a:r>
              <a:t>Determining the Physical Requirements for a Digital Forensics Lab</a:t>
            </a:r>
          </a:p>
          <a:p>
            <a:pPr/>
            <a:r>
              <a:t>Selecting a Basic Forensic Workstation</a:t>
            </a:r>
          </a:p>
          <a:p>
            <a:pPr/>
            <a:r>
              <a:t>Building a Business Case for Developing a Forensics Lab</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Determining the Physical Requirements for a Digital Forensics Lab</a:t>
            </a:r>
          </a:p>
        </p:txBody>
      </p:sp>
      <p:sp>
        <p:nvSpPr>
          <p:cNvPr id="3" name="Content Placeholder 2"/>
          <p:cNvSpPr>
            <a:spLocks noGrp="1"/>
          </p:cNvSpPr>
          <p:nvPr>
            <p:ph idx="10" sz="quarter"/>
          </p:nvPr>
        </p:nvSpPr>
        <p:spPr/>
        <p:txBody>
          <a:bodyPr>
            <a:normAutofit/>
          </a:bodyPr>
          <a:lstStyle/>
          <a:p/>
          <a:p>
            <a:pPr>
              <a:defRPr b="1"/>
            </a:pPr>
            <a:r>
              <a:t>Which of the following is a key physical requirement for ensuring the safety and security of a digital forensics lab?</a:t>
            </a:r>
          </a:p>
          <a:p>
            <a:pPr lvl="1"/>
            <a:r>
              <a:t>A) Maintaining a complete inventory of all hardware and software items</a:t>
            </a:r>
          </a:p>
          <a:p>
            <a:pPr lvl="1"/>
            <a:r>
              <a:t>B) Using high-speed internet for data transfer</a:t>
            </a:r>
          </a:p>
          <a:p>
            <a:pPr lvl="1"/>
            <a:r>
              <a:t>C) Providing comfortable seating for long hours of work</a:t>
            </a:r>
          </a:p>
          <a:p>
            <a:pPr lvl="1"/>
            <a:r>
              <a:t>D) Installing energy-efficient lighting systems</a:t>
            </a:r>
          </a:p>
        </p:txBody>
      </p:sp>
      <p:sp>
        <p:nvSpPr>
          <p:cNvPr id="4" name="Text Placeholder 3"/>
          <p:cNvSpPr>
            <a:spLocks noGrp="1"/>
          </p:cNvSpPr>
          <p:nvPr>
            <p:ph type="body" idx="11" sz="quarter"/>
          </p:nvPr>
        </p:nvSpPr>
        <p:spPr/>
        <p:txBody>
          <a:bodyPr/>
          <a:lstStyle/>
          <a:p/>
          <a:p>
            <a:r>
              <a:t> Answer: A - Maintaining a complete inventory of all hardware and software items is crucial for tracking computing assets and ensuring that evidence is not lost, corrupted, or destroyed. This directly supports the physical security and safety of the lab environment.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Selecting a Basic Forensic Workstation</a:t>
            </a:r>
          </a:p>
        </p:txBody>
      </p:sp>
      <p:sp>
        <p:nvSpPr>
          <p:cNvPr id="3" name="Subtitle 2"/>
          <p:cNvSpPr>
            <a:spLocks noGrp="1"/>
          </p:cNvSpPr>
          <p:nvPr>
            <p:ph type="subTitle" idx="1"/>
          </p:nvPr>
        </p:nvSpPr>
        <p:spPr/>
        <p:txBody>
          <a:bodyPr/>
          <a:lstStyle/>
          <a:p>
            <a:r>
              <a:t>Selecting Workstations for a Lab</a:t>
            </a:r>
          </a:p>
        </p:txBody>
      </p:sp>
      <p:sp>
        <p:nvSpPr>
          <p:cNvPr id="4" name="Content Placeholder 3"/>
          <p:cNvSpPr>
            <a:spLocks noGrp="1"/>
          </p:cNvSpPr>
          <p:nvPr>
            <p:ph idx="10" sz="quarter"/>
          </p:nvPr>
        </p:nvSpPr>
        <p:spPr/>
        <p:txBody>
          <a:bodyPr>
            <a:normAutofit/>
          </a:bodyPr>
          <a:lstStyle/>
          <a:p>
            <a:pPr>
              <a:defRPr sz="2000"/>
            </a:pPr>
            <a:r>
              <a:t>Diverse computing systems required for police departments: Windows PCs, Macintosh systems, mobile devices, legacy systems (CP/M, Minix).</a:t>
            </a:r>
          </a:p>
          <a:p>
            <a:pPr>
              <a:defRPr sz="2000"/>
            </a:pPr>
            <a:r>
              <a:t>Regional industry size impacts processing time: Example - 50,000 employees in manufacturing may result in 500 criminal cases requiring analysis.</a:t>
            </a:r>
          </a:p>
          <a:p>
            <a:pPr>
              <a:defRPr sz="2000"/>
            </a:pPr>
            <a:r>
              <a:t>Hardware improvements enable mobile forensic workstations: USB 3.0, SATA hard disks, improved data transfer speeds.</a:t>
            </a:r>
          </a:p>
          <a:p>
            <a:pPr>
              <a:defRPr sz="2000"/>
            </a:pPr>
            <a:r>
              <a:t>Password cracking needs specialized hardware: Multiple GPUs for desktop systems, resources for latest password recovery techniques.</a:t>
            </a:r>
          </a:p>
          <a:p>
            <a:pPr>
              <a:defRPr sz="2000"/>
            </a:pPr>
            <a:r>
              <a:t>Additional resources: White papers on password clusters available at specified URLs.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Selecting a Basic Forensic Workstation</a:t>
            </a:r>
          </a:p>
        </p:txBody>
      </p:sp>
      <p:sp>
        <p:nvSpPr>
          <p:cNvPr id="3" name="Subtitle 2"/>
          <p:cNvSpPr>
            <a:spLocks noGrp="1"/>
          </p:cNvSpPr>
          <p:nvPr>
            <p:ph type="subTitle" idx="1"/>
          </p:nvPr>
        </p:nvSpPr>
        <p:spPr/>
        <p:txBody>
          <a:bodyPr/>
          <a:lstStyle/>
          <a:p>
            <a:r>
              <a:t>Stocking Hardware Peripherals</a:t>
            </a:r>
          </a:p>
        </p:txBody>
      </p:sp>
      <p:sp>
        <p:nvSpPr>
          <p:cNvPr id="4" name="Content Placeholder 3"/>
          <p:cNvSpPr>
            <a:spLocks noGrp="1"/>
          </p:cNvSpPr>
          <p:nvPr>
            <p:ph idx="10" sz="quarter"/>
          </p:nvPr>
        </p:nvSpPr>
        <p:spPr/>
        <p:txBody>
          <a:bodyPr>
            <a:normAutofit/>
          </a:bodyPr>
          <a:lstStyle/>
          <a:p>
            <a:pPr>
              <a:defRPr sz="2000"/>
            </a:pPr>
            <a:r>
              <a:t>Digital Camera: Capable of still and motion recording</a:t>
            </a:r>
          </a:p>
          <a:p>
            <a:pPr>
              <a:defRPr sz="2000"/>
            </a:pPr>
            <a:r>
              <a:t>Antistatic Supplies</a:t>
            </a:r>
          </a:p>
          <a:p>
            <a:pPr lvl="1">
              <a:defRPr sz="2000"/>
            </a:pPr>
            <a:r>
              <a:t>Assorted antistatic bags</a:t>
            </a:r>
          </a:p>
          <a:p>
            <a:pPr lvl="1">
              <a:defRPr sz="2000"/>
            </a:pPr>
            <a:r>
              <a:t>Antistatic wrist strap</a:t>
            </a:r>
          </a:p>
          <a:p>
            <a:pPr>
              <a:defRPr sz="2000"/>
            </a:pPr>
            <a:r>
              <a:t>External Storage Devices</a:t>
            </a:r>
          </a:p>
          <a:p>
            <a:pPr>
              <a:defRPr sz="2000"/>
            </a:pPr>
            <a:r>
              <a:t>Cables and Adapters</a:t>
            </a:r>
          </a:p>
          <a:p>
            <a:pPr lvl="1">
              <a:defRPr sz="2000"/>
            </a:pPr>
            <a:r>
              <a:t>40-pin IDE cables (ATA-33 and ATA-100+)</a:t>
            </a:r>
          </a:p>
          <a:p>
            <a:pPr lvl="1">
              <a:defRPr sz="2000"/>
            </a:pPr>
            <a:r>
              <a:t>Ribbon cables for floppy disks</a:t>
            </a:r>
          </a:p>
          <a:p>
            <a:pPr lvl="1">
              <a:defRPr sz="2000"/>
            </a:pPr>
            <a:r>
              <a:t>USB 3.0+ cables</a:t>
            </a:r>
          </a:p>
          <a:p>
            <a:pPr lvl="1">
              <a:defRPr sz="2000"/>
            </a:pPr>
            <a:r>
              <a:t>SATA cards and cables</a:t>
            </a:r>
          </a:p>
          <a:p>
            <a:pPr lvl="1">
              <a:defRPr sz="2000"/>
            </a:pPr>
            <a:r>
              <a:t>SCSI cards (preferably ultrawide)</a:t>
            </a:r>
          </a:p>
          <a:p>
            <a:pPr lvl="1">
              <a:defRPr sz="2000"/>
            </a:pPr>
            <a:r>
              <a:t>FireWire and USB adapters</a:t>
            </a:r>
          </a:p>
          <a:p>
            <a:pPr>
              <a:defRPr sz="2000"/>
            </a:pPr>
            <a:r>
              <a:t>Graphics Cards</a:t>
            </a:r>
          </a:p>
          <a:p>
            <a:pPr>
              <a:defRPr sz="2000"/>
            </a:pPr>
            <a:r>
              <a:t>Hard Drive Adapters</a:t>
            </a:r>
          </a:p>
          <a:p>
            <a:pPr lvl="1">
              <a:defRPr sz="2000"/>
            </a:pPr>
            <a:r>
              <a:t>2.5-inch notebook IDE to standard IDE/SATA adapters</a:t>
            </a:r>
          </a:p>
          <a:p>
            <a:pPr>
              <a:defRPr sz="2000"/>
            </a:pPr>
            <a:r>
              <a:t>Computer Hand Tools</a:t>
            </a:r>
          </a:p>
          <a:p>
            <a:pPr>
              <a:defRPr sz="200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Selecting a Basic Forensic Workstation</a:t>
            </a:r>
          </a:p>
        </p:txBody>
      </p:sp>
      <p:sp>
        <p:nvSpPr>
          <p:cNvPr id="3" name="Subtitle 2"/>
          <p:cNvSpPr>
            <a:spLocks noGrp="1"/>
          </p:cNvSpPr>
          <p:nvPr>
            <p:ph type="subTitle" idx="1"/>
          </p:nvPr>
        </p:nvSpPr>
        <p:spPr/>
        <p:txBody>
          <a:bodyPr/>
          <a:lstStyle/>
          <a:p>
            <a:r>
              <a:t>Maintaining Operating Systems and Software Inventories</a:t>
            </a:r>
          </a:p>
        </p:txBody>
      </p:sp>
      <p:sp>
        <p:nvSpPr>
          <p:cNvPr id="4" name="Content Placeholder 3"/>
          <p:cNvSpPr>
            <a:spLocks noGrp="1"/>
          </p:cNvSpPr>
          <p:nvPr>
            <p:ph idx="10" sz="quarter"/>
          </p:nvPr>
        </p:nvSpPr>
        <p:spPr/>
        <p:txBody>
          <a:bodyPr>
            <a:normAutofit/>
          </a:bodyPr>
          <a:lstStyle/>
          <a:p>
            <a:pPr>
              <a:defRPr sz="2200"/>
            </a:pPr>
            <a:r>
              <a:t>Maintain licensed copies of legacy operating systems to handle unusual systems.</a:t>
            </a:r>
          </a:p>
          <a:p>
            <a:pPr>
              <a:defRPr sz="2200"/>
            </a:pPr>
            <a:r>
              <a:t>Microsoft OSs: Windows 10, 8.0, 8.1, 7, Vista, XP, 2000, NT 4.0, NT 3.5, 9x, 3.11, DOS 6.22</a:t>
            </a:r>
          </a:p>
          <a:p>
            <a:pPr>
              <a:defRPr sz="2200"/>
            </a:pPr>
            <a:r>
              <a:t>Macintosh OSs: macOS, Mac OS X, 9.x, 8 or older</a:t>
            </a:r>
          </a:p>
          <a:p>
            <a:pPr>
              <a:defRPr sz="2200"/>
            </a:pPr>
            <a:r>
              <a:t>Linux OSs: Linux Mint, DeftZ, Fedora, Ubuntu, Slackware, Debian</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Selecting a Basic Forensic Workstation</a:t>
            </a:r>
          </a:p>
        </p:txBody>
      </p:sp>
      <p:sp>
        <p:nvSpPr>
          <p:cNvPr id="3" name="Subtitle 2"/>
          <p:cNvSpPr>
            <a:spLocks noGrp="1"/>
          </p:cNvSpPr>
          <p:nvPr>
            <p:ph type="subTitle" idx="1"/>
          </p:nvPr>
        </p:nvSpPr>
        <p:spPr/>
        <p:txBody>
          <a:bodyPr/>
          <a:lstStyle/>
          <a:p>
            <a:r>
              <a:t>Using a Disaster Recovery Plan</a:t>
            </a:r>
          </a:p>
        </p:txBody>
      </p:sp>
      <p:sp>
        <p:nvSpPr>
          <p:cNvPr id="4" name="Content Placeholder 3"/>
          <p:cNvSpPr>
            <a:spLocks noGrp="1"/>
          </p:cNvSpPr>
          <p:nvPr>
            <p:ph idx="10" sz="quarter"/>
          </p:nvPr>
        </p:nvSpPr>
        <p:spPr/>
        <p:txBody>
          <a:bodyPr>
            <a:normAutofit/>
          </a:bodyPr>
          <a:lstStyle/>
          <a:p>
            <a:pPr>
              <a:defRPr sz="1800"/>
            </a:pPr>
            <a:r>
              <a:t>Plan for disasters such as hard disk crashes, lightning strikes, power outages, floods, earthquakes, etc.</a:t>
            </a:r>
          </a:p>
          <a:p>
            <a:pPr>
              <a:defRPr sz="1800"/>
            </a:pPr>
            <a:r>
              <a:t>A disaster recovery plan ensures restoration of workstations and file servers to original condition or a lab-like environment.</a:t>
            </a:r>
          </a:p>
          <a:p>
            <a:pPr>
              <a:defRPr sz="1800"/>
            </a:pPr>
            <a:r>
              <a:t>Tools like Norton Ghost are useful for file restoration.</a:t>
            </a:r>
          </a:p>
          <a:p>
            <a:pPr>
              <a:defRPr sz="1800"/>
            </a:pPr>
            <a:r>
              <a:t>Backup workstations weekly using original disks, USB drives, CDs/DVDs, or cloud storage.</a:t>
            </a:r>
          </a:p>
          <a:p>
            <a:pPr>
              <a:defRPr sz="1800"/>
            </a:pPr>
            <a:r>
              <a:t>Store backups on-site and off-site for redundancy.</a:t>
            </a:r>
          </a:p>
          <a:p>
            <a:pPr>
              <a:defRPr sz="1800"/>
            </a:pPr>
            <a:r>
              <a:t>Implement configuration management to track updates and maintain compliance with lab policies.</a:t>
            </a:r>
          </a:p>
          <a:p>
            <a:pPr>
              <a:defRPr sz="1800"/>
            </a:pPr>
            <a:r>
              <a:t>Use tools like Belarc Advisor to inventory system configurations.</a:t>
            </a:r>
          </a:p>
          <a:p>
            <a:pPr>
              <a:defRPr sz="1800"/>
            </a:pPr>
            <a:r>
              <a:t>Outline procedures for restoring reconfigured workstations to original settings.</a:t>
            </a:r>
          </a:p>
          <a:p>
            <a:pPr>
              <a:defRPr sz="1800"/>
            </a:pPr>
            <a:r>
              <a:t>For RAID servers or private clouds, ensure robust backup systems and assess acceptable downtime for recovery.</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Selecting a Basic Forensic Workstation</a:t>
            </a:r>
          </a:p>
        </p:txBody>
      </p:sp>
      <p:sp>
        <p:nvSpPr>
          <p:cNvPr id="3" name="Content Placeholder 2"/>
          <p:cNvSpPr>
            <a:spLocks noGrp="1"/>
          </p:cNvSpPr>
          <p:nvPr>
            <p:ph idx="10" sz="quarter"/>
          </p:nvPr>
        </p:nvSpPr>
        <p:spPr/>
        <p:txBody>
          <a:bodyPr>
            <a:normAutofit/>
          </a:bodyPr>
          <a:lstStyle/>
          <a:p/>
          <a:p>
            <a:pPr>
              <a:defRPr b="1"/>
            </a:pPr>
            <a:r>
              <a:t>According to the text, what is the recommended approach for selecting a forensic workstation?</a:t>
            </a:r>
          </a:p>
          <a:p>
            <a:pPr lvl="1"/>
            <a:r>
              <a:t>A) Use the same workstation for all tasks regardless of resource demands.</a:t>
            </a:r>
          </a:p>
          <a:p>
            <a:pPr lvl="1"/>
            <a:r>
              <a:t>B) Use less powerful workstations for resource-heavy analysis tasks.</a:t>
            </a:r>
          </a:p>
          <a:p>
            <a:pPr lvl="1"/>
            <a:r>
              <a:t>C) Prioritize the most powerful processor, RAM, and storage for all workstations.</a:t>
            </a:r>
          </a:p>
          <a:p>
            <a:pPr lvl="1"/>
            <a:r>
              <a:t>D) Only use dedicated forensic workstations for mundane tasks.</a:t>
            </a:r>
          </a:p>
        </p:txBody>
      </p:sp>
      <p:sp>
        <p:nvSpPr>
          <p:cNvPr id="4" name="Text Placeholder 3"/>
          <p:cNvSpPr>
            <a:spLocks noGrp="1"/>
          </p:cNvSpPr>
          <p:nvPr>
            <p:ph type="body" idx="11" sz="quarter"/>
          </p:nvPr>
        </p:nvSpPr>
        <p:spPr/>
        <p:txBody>
          <a:bodyPr/>
          <a:lstStyle/>
          <a:p/>
          <a:p>
            <a:r>
              <a:t> Answer: C - The text emphasizes selecting the most powerful processor, RAM, and storage to improve productivity, indicating that prioritizing these components is key for effective forensic analysis.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Building a Business Case for Developing a Forensics Lab</a:t>
            </a:r>
          </a:p>
        </p:txBody>
      </p:sp>
      <p:sp>
        <p:nvSpPr>
          <p:cNvPr id="3" name="Content Placeholder 2"/>
          <p:cNvSpPr>
            <a:spLocks noGrp="1"/>
          </p:cNvSpPr>
          <p:nvPr>
            <p:ph idx="10" sz="quarter"/>
          </p:nvPr>
        </p:nvSpPr>
        <p:spPr/>
        <p:txBody>
          <a:bodyPr>
            <a:normAutofit/>
          </a:bodyPr>
          <a:lstStyle/>
          <a:p>
            <a:pPr>
              <a:defRPr sz="2000"/>
            </a:pPr>
            <a:r>
              <a:t>A business case is a document that justifies acquiring resources for digital forensics investigations.</a:t>
            </a:r>
          </a:p>
          <a:p>
            <a:pPr>
              <a:defRPr sz="2000"/>
            </a:pPr>
            <a:r>
              <a:t>Private-sector businesses focus on cost savings and risk avoidance (e.g., preventing litigation, protecting intellectual property).</a:t>
            </a:r>
          </a:p>
          <a:p>
            <a:pPr>
              <a:defRPr sz="2000"/>
            </a:pPr>
            <a:r>
              <a:t>Public entities (e.g., police departments) must justify expenses to upper management but may not require cost recovery for new capabilities.</a:t>
            </a:r>
          </a:p>
          <a:p>
            <a:pPr>
              <a:defRPr sz="2000"/>
            </a:pPr>
            <a:r>
              <a:t>Digital investigations can protect profits by preventing intellectual property theft and trade secret leaks.</a:t>
            </a:r>
          </a:p>
          <a:p>
            <a:pPr>
              <a:defRPr sz="2000"/>
            </a:pPr>
            <a:r>
              <a:t>Examples: Litigation costs vs. investigation costs; recovering stolen trade secrets to maintain competitive advantage.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Justification</a:t>
            </a:r>
          </a:p>
        </p:txBody>
      </p:sp>
      <p:sp>
        <p:nvSpPr>
          <p:cNvPr id="4" name="Content Placeholder 3"/>
          <p:cNvSpPr>
            <a:spLocks noGrp="1"/>
          </p:cNvSpPr>
          <p:nvPr>
            <p:ph idx="10" sz="quarter"/>
          </p:nvPr>
        </p:nvSpPr>
        <p:spPr/>
        <p:txBody>
          <a:bodyPr>
            <a:normAutofit/>
          </a:bodyPr>
          <a:lstStyle/>
          <a:p>
            <a:pPr>
              <a:defRPr sz="2000"/>
            </a:pPr>
            <a:r>
              <a:t>What type of digital investigation service is needed for your organization?</a:t>
            </a:r>
          </a:p>
          <a:p>
            <a:pPr>
              <a:defRPr sz="2000"/>
            </a:pPr>
            <a:r>
              <a:t>Who are the potential customers for this service, and how will it be budgeted—as an internal operation (e.g., police department or company security department) or an external operation (e.g., a for-profit business venture)?</a:t>
            </a:r>
          </a:p>
          <a:p>
            <a:pPr>
              <a:defRPr sz="2000"/>
            </a:pPr>
            <a:r>
              <a:t>How will you advertise your services to customers?</a:t>
            </a:r>
          </a:p>
          <a:p>
            <a:pPr>
              <a:defRPr sz="2000"/>
            </a:pPr>
            <a:r>
              <a:t>What time-management techniques will you use?</a:t>
            </a:r>
          </a:p>
          <a:p>
            <a:pPr>
              <a:defRPr sz="2000"/>
            </a:pPr>
            <a:r>
              <a:t>Where will the initial and sustaining budget for business operations come from?</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Facility Cost</a:t>
            </a:r>
          </a:p>
        </p:txBody>
      </p:sp>
      <p:sp>
        <p:nvSpPr>
          <p:cNvPr id="4" name="Content Placeholder 3"/>
          <p:cNvSpPr>
            <a:spLocks noGrp="1"/>
          </p:cNvSpPr>
          <p:nvPr>
            <p:ph idx="10" sz="quarter"/>
          </p:nvPr>
        </p:nvSpPr>
        <p:spPr/>
        <p:txBody>
          <a:bodyPr>
            <a:normAutofit/>
          </a:bodyPr>
          <a:lstStyle/>
          <a:p>
            <a:pPr>
              <a:defRPr sz="2000"/>
            </a:pPr>
            <a:r>
              <a:t>Determine required floor space based on 150 sq ft per person, including storage and supplies</a:t>
            </a:r>
          </a:p>
          <a:p>
            <a:pPr>
              <a:defRPr sz="2000"/>
            </a:pPr>
            <a:r>
              <a:t>Calculate per-square-foot costs by consulting facility manager</a:t>
            </a:r>
          </a:p>
          <a:p>
            <a:pPr>
              <a:defRPr sz="2000"/>
            </a:pPr>
            <a:r>
              <a:t>Estimate costs for digital forensics examiners (number needed, training requirements)</a:t>
            </a:r>
          </a:p>
          <a:p>
            <a:pPr>
              <a:defRPr sz="2000"/>
            </a:pPr>
            <a:r>
              <a:t>Assess lab construction costs and suitability of existing rooms</a:t>
            </a:r>
          </a:p>
          <a:p>
            <a:pPr>
              <a:defRPr sz="2000"/>
            </a:pPr>
            <a:r>
              <a:t>Evaluate electrical, HVAC, and network infrastructure requirements</a:t>
            </a:r>
          </a:p>
          <a:p>
            <a:pPr>
              <a:defRPr sz="2000"/>
            </a:pPr>
            <a:r>
              <a:t>Check for adequate security features (locks, alarm systems)</a:t>
            </a:r>
          </a:p>
          <a:p>
            <a:pPr>
              <a:defRPr sz="2000"/>
            </a:pPr>
            <a:r>
              <a:t>Account for furniture, janitorial, and maintenance costs</a:t>
            </a:r>
          </a:p>
          <a:p>
            <a:pPr>
              <a:defRPr sz="2000"/>
            </a:pPr>
            <a:r>
              <a:t>Estimate IT support hours if required</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Hardware Requirements</a:t>
            </a:r>
          </a:p>
        </p:txBody>
      </p:sp>
      <p:sp>
        <p:nvSpPr>
          <p:cNvPr id="4" name="Content Placeholder 3"/>
          <p:cNvSpPr>
            <a:spLocks noGrp="1"/>
          </p:cNvSpPr>
          <p:nvPr>
            <p:ph idx="10" sz="quarter"/>
          </p:nvPr>
        </p:nvSpPr>
        <p:spPr/>
        <p:txBody>
          <a:bodyPr>
            <a:normAutofit/>
          </a:bodyPr>
          <a:lstStyle/>
          <a:p>
            <a:pPr>
              <a:defRPr sz="2000"/>
            </a:pPr>
            <a:r>
              <a:t>What types of investigations and data recovery will be performed in the lab?</a:t>
            </a:r>
          </a:p>
          <a:p>
            <a:pPr>
              <a:defRPr sz="2000"/>
            </a:pPr>
            <a:r>
              <a:t>How many investigations can be expected per month of operation?</a:t>
            </a:r>
          </a:p>
          <a:p>
            <a:pPr>
              <a:defRPr sz="2000"/>
            </a:pPr>
            <a:r>
              <a:t>Are there any time-sensitive investigations that demand rapid analysis of disk data?</a:t>
            </a:r>
          </a:p>
          <a:p>
            <a:pPr>
              <a:defRPr sz="2000"/>
            </a:pPr>
            <a:r>
              <a:t>How many drives (and what sizes) are needed to support a typical investigation?</a:t>
            </a:r>
          </a:p>
          <a:p>
            <a:pPr>
              <a:defRPr sz="2000"/>
            </a:pPr>
            <a:r>
              <a:t>Do you need a high-speed backup system, such as tape backup or DVD burners?</a:t>
            </a:r>
          </a:p>
          <a:p>
            <a:pPr>
              <a:defRPr sz="2000"/>
            </a:pPr>
            <a:r>
              <a:t>What’s the predominant type of computer system you will investigate?</a:t>
            </a:r>
          </a:p>
          <a:p>
            <a:pPr>
              <a:defRPr sz="2000"/>
            </a:pPr>
            <a:r>
              <a:t>What will you use to store digital evidence? How long do you need to store it?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Forensics Lab Accreditation Requirements</a:t>
            </a:r>
          </a:p>
        </p:txBody>
      </p:sp>
      <p:sp>
        <p:nvSpPr>
          <p:cNvPr id="3" name="Content Placeholder 2"/>
          <p:cNvSpPr>
            <a:spLocks noGrp="1"/>
          </p:cNvSpPr>
          <p:nvPr>
            <p:ph idx="10" sz="quarter"/>
          </p:nvPr>
        </p:nvSpPr>
        <p:spPr/>
        <p:txBody>
          <a:bodyPr>
            <a:normAutofit/>
          </a:bodyPr>
          <a:lstStyle/>
          <a:p>
            <a:pPr>
              <a:defRPr sz="2000"/>
            </a:pPr>
            <a:r>
              <a:t>A digital forensics lab is a dedicated space for conducting digital investigations, housing computers, OSs, and forensic software.</a:t>
            </a:r>
          </a:p>
          <a:p>
            <a:pPr>
              <a:defRPr sz="2000"/>
            </a:pPr>
            <a:r>
              <a:t>Key components include: hardware, software, instruments, workstations, and storage for evidence.</a:t>
            </a:r>
          </a:p>
          <a:p>
            <a:pPr>
              <a:defRPr sz="2000"/>
            </a:pPr>
            <a:r>
              <a:t>Defined policies, processes, and procedures are essential to ensure analysis integrity and consistent results.</a:t>
            </a:r>
          </a:p>
          <a:p>
            <a:pPr>
              <a:defRPr sz="2000"/>
            </a:pPr>
            <a:r>
              <a:t>Checklists help maintain standardized operational methods across staff.</a:t>
            </a:r>
          </a:p>
          <a:p>
            <a:pPr>
              <a:defRPr sz="2000"/>
            </a:pPr>
            <a:r>
              <a:t>Accreditation ensures quality and consistency in lab operations, with ANAB being a key accrediting body for forensics labs globally.</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Hardware Requirements</a:t>
            </a:r>
          </a:p>
        </p:txBody>
      </p:sp>
      <p:sp>
        <p:nvSpPr>
          <p:cNvPr id="4" name="Content Placeholder 3"/>
          <p:cNvSpPr>
            <a:spLocks noGrp="1"/>
          </p:cNvSpPr>
          <p:nvPr>
            <p:ph idx="10" sz="quarter"/>
          </p:nvPr>
        </p:nvSpPr>
        <p:spPr/>
        <p:txBody>
          <a:bodyPr>
            <a:normAutofit/>
          </a:bodyPr>
          <a:lstStyle/>
          <a:p>
            <a:pPr>
              <a:defRPr sz="2200"/>
            </a:pPr>
            <a:r>
              <a:t>Standard Windows 10 installation requires: USB ports, CD-ROM/DVD-ROM drive, VGA or higher monitor, 500 GB or larger hard disk partition, mouse/pointing device, keyboard, and at least 6 GB RAM (more recommended).</a:t>
            </a:r>
          </a:p>
          <a:p>
            <a:pPr>
              <a:defRPr sz="2200"/>
            </a:pPr>
            <a:r>
              <a:t>For Linux (Ubuntu 16.04 or later), hardware needs include a 6 GB or larger DVD/USB drive, with other requirements matching Windows systems.</a:t>
            </a:r>
          </a:p>
          <a:p>
            <a:pPr>
              <a:defRPr sz="2200"/>
            </a:pPr>
            <a:r>
              <a:t>Specialized live Linux distributions like Kali Linux may be used for certain labs.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Software Requirements</a:t>
            </a:r>
          </a:p>
        </p:txBody>
      </p:sp>
      <p:sp>
        <p:nvSpPr>
          <p:cNvPr id="4" name="Content Placeholder 3"/>
          <p:cNvSpPr>
            <a:spLocks noGrp="1"/>
          </p:cNvSpPr>
          <p:nvPr>
            <p:ph idx="10" sz="quarter"/>
          </p:nvPr>
        </p:nvSpPr>
        <p:spPr/>
        <p:txBody>
          <a:bodyPr>
            <a:normAutofit/>
          </a:bodyPr>
          <a:lstStyle/>
          <a:p>
            <a:pPr>
              <a:defRPr sz="2000"/>
            </a:pPr>
            <a:r>
              <a:t>Select hardware and software based on specific investigation needs.</a:t>
            </a:r>
          </a:p>
          <a:p>
            <a:pPr>
              <a:defRPr sz="2000"/>
            </a:pPr>
            <a:r>
              <a:t>Consider OS types to be examined (e.g., Mac OS 9.x, OS/2, CP/M) and their frequency of use.</a:t>
            </a:r>
          </a:p>
          <a:p>
            <a:pPr>
              <a:defRPr sz="2000"/>
            </a:pPr>
            <a:r>
              <a:t>Determine minimum tool requirements: number of copies, weekly usage frequency.</a:t>
            </a:r>
          </a:p>
          <a:p>
            <a:pPr>
              <a:defRPr sz="2000"/>
            </a:pPr>
            <a:r>
              <a:t>Identify routine OS needs for examinations.</a:t>
            </a:r>
          </a:p>
          <a:p>
            <a:pPr>
              <a:defRPr sz="2000"/>
            </a:pPr>
            <a:r>
              <a:t>Assess need for specialized software (QuickBooks, Xero, etc.).</a:t>
            </a:r>
          </a:p>
          <a:p>
            <a:pPr>
              <a:defRPr sz="2000"/>
            </a:pPr>
            <a:r>
              <a:t>Evaluate budget for multiple forensic tools.</a:t>
            </a:r>
          </a:p>
          <a:p>
            <a:pPr>
              <a:defRPr sz="2000"/>
            </a:pPr>
            <a:r>
              <a:t>Choose disk-editing tools for general data analysis.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Software Requirements</a:t>
            </a:r>
          </a:p>
        </p:txBody>
      </p:sp>
      <p:sp>
        <p:nvSpPr>
          <p:cNvPr id="4" name="Content Placeholder 3"/>
          <p:cNvSpPr>
            <a:spLocks noGrp="1"/>
          </p:cNvSpPr>
          <p:nvPr>
            <p:ph idx="10" sz="quarter"/>
          </p:nvPr>
        </p:nvSpPr>
        <p:spPr/>
        <p:txBody>
          <a:bodyPr>
            <a:normAutofit/>
          </a:bodyPr>
          <a:lstStyle/>
          <a:p>
            <a:pPr>
              <a:defRPr sz="1800"/>
            </a:pPr>
            <a:r>
              <a:t>Select OSs and applications to investigate based on lab needs.</a:t>
            </a:r>
          </a:p>
          <a:p>
            <a:pPr>
              <a:defRPr sz="1800"/>
            </a:pPr>
            <a:r>
              <a:t>Consider cost-effectiveness: higher-priced tools offer more functionality.</a:t>
            </a:r>
          </a:p>
          <a:p>
            <a:pPr>
              <a:defRPr sz="1800"/>
            </a:pPr>
            <a:r>
              <a:t>Key questions for budget planning:</a:t>
            </a:r>
          </a:p>
          <a:p>
            <a:pPr>
              <a:defRPr sz="1800"/>
            </a:pPr>
            <a:r>
              <a:t>  - What OSs will be examined?</a:t>
            </a:r>
          </a:p>
          <a:p>
            <a:pPr>
              <a:defRPr sz="1800"/>
            </a:pPr>
            <a:r>
              <a:t>  - How often are less common OSs (e.g., Mac OS 9.x, OS/2) needed?</a:t>
            </a:r>
          </a:p>
          <a:p>
            <a:pPr>
              <a:defRPr sz="1800"/>
            </a:pPr>
            <a:r>
              <a:t>  - What are the minimum tool requirements (number of copies, usage frequency)?</a:t>
            </a:r>
          </a:p>
          <a:p>
            <a:pPr>
              <a:defRPr sz="1800"/>
            </a:pPr>
            <a:r>
              <a:t>  - Are specialized software tools (e.g., QuickBooks, Xero) required?</a:t>
            </a:r>
          </a:p>
          <a:p>
            <a:pPr>
              <a:defRPr sz="1800"/>
            </a:pPr>
            <a:r>
              <a:t>  - Is a multi-tool budget feasible?</a:t>
            </a:r>
          </a:p>
          <a:p>
            <a:pPr>
              <a:defRPr sz="1800"/>
            </a:pPr>
            <a:r>
              <a:t>  - Which disk-editing tool is best for general data analysis?</a:t>
            </a:r>
          </a:p>
          <a:p>
            <a:pPr>
              <a:defRPr sz="1800"/>
            </a:pPr>
            <a:r>
              <a:t>  - Are there budget constraints for purchasing multiple tools?</a:t>
            </a:r>
          </a:p>
          <a:p>
            <a:pPr>
              <a:defRPr sz="1800"/>
            </a:pPr>
            <a:r>
              <a:t>  - What is the need for freeware, shareware, or demo tools?</a:t>
            </a:r>
          </a:p>
          <a:p>
            <a:pPr>
              <a:defRPr sz="1800"/>
            </a:pPr>
            <a:r>
              <a:t>  - Are there licensing restrictions for demo tools (e.g., time limits)?</a:t>
            </a:r>
          </a:p>
          <a:p>
            <a:pPr>
              <a:defRPr sz="1800"/>
            </a:pPr>
            <a:r>
              <a:t>  - How to handle software with limited use periods (e.g., OSForensics 30-day trial)?</a:t>
            </a:r>
          </a:p>
          <a:p>
            <a:pPr>
              <a:defRPr sz="1800"/>
            </a:pPr>
            <a:r>
              <a:t>  - What are the recommended download links for tools like 7-Zip, FTK Imager Lite, etc.?</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Business Case for a Digital Forensics Lab</a:t>
            </a:r>
          </a:p>
        </p:txBody>
      </p:sp>
      <p:sp>
        <p:nvSpPr>
          <p:cNvPr id="3" name="Subtitle 2"/>
          <p:cNvSpPr>
            <a:spLocks noGrp="1"/>
          </p:cNvSpPr>
          <p:nvPr>
            <p:ph type="subTitle" idx="1"/>
          </p:nvPr>
        </p:nvSpPr>
        <p:spPr/>
        <p:txBody>
          <a:bodyPr/>
          <a:lstStyle/>
          <a:p>
            <a:r>
              <a:t>Acceptance Testing</a:t>
            </a:r>
          </a:p>
        </p:txBody>
      </p:sp>
      <p:sp>
        <p:nvSpPr>
          <p:cNvPr id="4" name="Content Placeholder 3"/>
          <p:cNvSpPr>
            <a:spLocks noGrp="1"/>
          </p:cNvSpPr>
          <p:nvPr>
            <p:ph idx="10" sz="quarter"/>
          </p:nvPr>
        </p:nvSpPr>
        <p:spPr/>
        <p:txBody>
          <a:bodyPr>
            <a:normAutofit/>
          </a:bodyPr>
          <a:lstStyle/>
          <a:p>
            <a:pPr>
              <a:defRPr sz="2200"/>
            </a:pPr>
            <a:r>
              <a:t>Inspect facility to ensure it meets security criteria for containing and controlling digital evidence.</a:t>
            </a:r>
          </a:p>
          <a:p>
            <a:pPr>
              <a:defRPr sz="2200"/>
            </a:pPr>
            <a:r>
              <a:t>Test all communications (phone, network connections) to verify they function as expected.</a:t>
            </a:r>
          </a:p>
          <a:p>
            <a:pPr>
              <a:defRPr sz="2200"/>
            </a:pPr>
            <a:r>
              <a:t>Test all hardware to confirm correct operation (e.g., verify computers boot to Windows).</a:t>
            </a:r>
          </a:p>
          <a:p>
            <a:pPr>
              <a:defRPr sz="2200"/>
            </a:pPr>
            <a:r>
              <a:t>Install and start all software tools; ensure compatibility with lab computers and OSs.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Building a Business Case for Developing a Forensics Lab</a:t>
            </a:r>
          </a:p>
        </p:txBody>
      </p:sp>
      <p:sp>
        <p:nvSpPr>
          <p:cNvPr id="3" name="Content Placeholder 2"/>
          <p:cNvSpPr>
            <a:spLocks noGrp="1"/>
          </p:cNvSpPr>
          <p:nvPr>
            <p:ph idx="10" sz="quarter"/>
          </p:nvPr>
        </p:nvSpPr>
        <p:spPr/>
        <p:txBody>
          <a:bodyPr>
            <a:normAutofit/>
          </a:bodyPr>
          <a:lstStyle/>
          <a:p/>
          <a:p>
            <a:pPr>
              <a:defRPr b="1"/>
            </a:pPr>
            <a:r>
              <a:t>Which of the following best illustrates how a digital forensics lab can improve a company's profitability?</a:t>
            </a:r>
          </a:p>
          <a:p>
            <a:pPr lvl="1"/>
            <a:r>
              <a:t>A) Reducing the cost of employee training programs</a:t>
            </a:r>
          </a:p>
          <a:p>
            <a:pPr lvl="1"/>
            <a:r>
              <a:t>B) Preventing litigation costs by uncovering evidence of intellectual property theft</a:t>
            </a:r>
          </a:p>
          <a:p>
            <a:pPr lvl="1"/>
            <a:r>
              <a:t>C) Increasing the number of employees who use free web-based email services</a:t>
            </a:r>
          </a:p>
          <a:p>
            <a:pPr lvl="1"/>
            <a:r>
              <a:t>D) Eliminating the need for cybersecurity measures</a:t>
            </a:r>
          </a:p>
        </p:txBody>
      </p:sp>
      <p:sp>
        <p:nvSpPr>
          <p:cNvPr id="4" name="Text Placeholder 3"/>
          <p:cNvSpPr>
            <a:spLocks noGrp="1"/>
          </p:cNvSpPr>
          <p:nvPr>
            <p:ph type="body" idx="11" sz="quarter"/>
          </p:nvPr>
        </p:nvSpPr>
        <p:spPr/>
        <p:txBody>
          <a:bodyPr/>
          <a:lstStyle/>
          <a:p/>
          <a:p>
            <a:r>
              <a:t> Answer: B - The business case should demonstrate how digital investigations can prevent costly lawsuits, such as those related to intellectual property theft. The example of Skateboard International highlights how digital forensics can protect trade secrets and prevent competitors from profiting from stolen information, directly impacting a company's profitability.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Implement strict physical and digital security measures to protect digital evidence and prevent unauthorized access.</a:t>
            </a:r>
          </a:p>
          <a:p>
            <a:pPr/>
            <a:r>
              <a:t>Prioritize cost-effective hardware and software solutions tailored to specific forensic investigation needs, including support for diverse operating systems.</a:t>
            </a:r>
          </a:p>
          <a:p>
            <a:pPr/>
            <a:r>
              <a:t>Develop a clear business case that highlights cost savings and risk mitigation, such as preventing litigation and protecting intellectual property.</a:t>
            </a:r>
          </a:p>
          <a:p>
            <a:pPr/>
            <a:r>
              <a:t>Plan for comprehensive facility requirements, including space, infrastructure, and security, to ensure operational efficiency and compliance.</a:t>
            </a:r>
          </a:p>
          <a:p>
            <a:pPr/>
            <a:r>
              <a:t>Ensure robust backup and disaster recovery strategies, along with thorough acceptance testing, to maintain data integrity and system reliability.</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Forensics Lab Accreditation Requirements</a:t>
            </a:r>
          </a:p>
        </p:txBody>
      </p:sp>
      <p:sp>
        <p:nvSpPr>
          <p:cNvPr id="3" name="Subtitle 2"/>
          <p:cNvSpPr>
            <a:spLocks noGrp="1"/>
          </p:cNvSpPr>
          <p:nvPr>
            <p:ph type="subTitle" idx="1"/>
          </p:nvPr>
        </p:nvSpPr>
        <p:spPr/>
        <p:txBody>
          <a:bodyPr/>
          <a:lstStyle/>
          <a:p>
            <a:r>
              <a:t>Identifying Duties of the Lab Manager and Staff</a:t>
            </a:r>
          </a:p>
        </p:txBody>
      </p:sp>
      <p:sp>
        <p:nvSpPr>
          <p:cNvPr id="4" name="Content Placeholder 3"/>
          <p:cNvSpPr>
            <a:spLocks noGrp="1"/>
          </p:cNvSpPr>
          <p:nvPr>
            <p:ph idx="10" sz="quarter"/>
          </p:nvPr>
        </p:nvSpPr>
        <p:spPr/>
        <p:txBody>
          <a:bodyPr>
            <a:normAutofit/>
          </a:bodyPr>
          <a:lstStyle/>
          <a:p>
            <a:pPr>
              <a:defRPr sz="2000"/>
            </a:pPr>
            <a:r>
              <a:t>Establishes and maintains lab processes for managing cases</a:t>
            </a:r>
          </a:p>
          <a:p>
            <a:pPr>
              <a:defRPr sz="2000"/>
            </a:pPr>
            <a:r>
              <a:t>Promotes group consensus in decision making</a:t>
            </a:r>
          </a:p>
          <a:p>
            <a:pPr>
              <a:defRPr sz="2000"/>
            </a:pPr>
            <a:r>
              <a:t>Maintains fiscal responsibility for lab needs</a:t>
            </a:r>
          </a:p>
          <a:p>
            <a:pPr>
              <a:defRPr sz="2000"/>
            </a:pPr>
            <a:r>
              <a:t>Enforces ethical standards among staff</a:t>
            </a:r>
          </a:p>
          <a:p>
            <a:pPr>
              <a:defRPr sz="2000"/>
            </a:pPr>
            <a:r>
              <a:t>Plans updates for the lab (e.g., hardware/software purchases)</a:t>
            </a:r>
          </a:p>
          <a:p>
            <a:pPr>
              <a:defRPr sz="2000"/>
            </a:pPr>
            <a:r>
              <a:t>Establishes quality assurance processes for staff</a:t>
            </a:r>
          </a:p>
          <a:p>
            <a:pPr>
              <a:defRPr sz="2000"/>
            </a:pPr>
            <a:r>
              <a:t>Outlines procedures for handling incoming cases</a:t>
            </a:r>
          </a:p>
          <a:p>
            <a:pPr>
              <a:defRPr sz="2000"/>
            </a:pPr>
            <a:r>
              <a:t>Logs evidence and specifies access guidelines</a:t>
            </a:r>
          </a:p>
          <a:p>
            <a:pPr>
              <a:defRPr sz="2000"/>
            </a:pPr>
            <a:r>
              <a:t>Sets production schedules for processing work</a:t>
            </a:r>
          </a:p>
          <a:p>
            <a:pPr>
              <a:defRPr sz="2000"/>
            </a:pPr>
            <a:r>
              <a:t>Monitors lab policies and ensures a safe workplace</a:t>
            </a:r>
          </a:p>
          <a:p>
            <a:pPr>
              <a:defRPr sz="2000"/>
            </a:pPr>
            <a:r>
              <a:t>Tracks all staff activities to ensure accountability</a:t>
            </a:r>
          </a:p>
          <a:p>
            <a:pPr>
              <a:defRPr sz="2000"/>
            </a:pPr>
            <a:r>
              <a:t>Estimates case handling capacity based on past experience</a:t>
            </a:r>
          </a:p>
          <a:p>
            <a:pPr>
              <a:defRPr sz="2000"/>
            </a:pPr>
            <a:r>
              <a:t>Manages resources to justify lab funding through case tracking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Forensics Lab Accreditation Requirements</a:t>
            </a:r>
          </a:p>
        </p:txBody>
      </p:sp>
      <p:sp>
        <p:nvSpPr>
          <p:cNvPr id="3" name="Subtitle 2"/>
          <p:cNvSpPr>
            <a:spLocks noGrp="1"/>
          </p:cNvSpPr>
          <p:nvPr>
            <p:ph type="subTitle" idx="1"/>
          </p:nvPr>
        </p:nvSpPr>
        <p:spPr/>
        <p:txBody>
          <a:bodyPr/>
          <a:lstStyle/>
          <a:p>
            <a:r>
              <a:t>Lab Budget Planning</a:t>
            </a:r>
          </a:p>
        </p:txBody>
      </p:sp>
      <p:sp>
        <p:nvSpPr>
          <p:cNvPr id="4" name="Content Placeholder 3"/>
          <p:cNvSpPr>
            <a:spLocks noGrp="1"/>
          </p:cNvSpPr>
          <p:nvPr>
            <p:ph idx="10" sz="quarter"/>
          </p:nvPr>
        </p:nvSpPr>
        <p:spPr/>
        <p:txBody>
          <a:bodyPr>
            <a:normAutofit/>
          </a:bodyPr>
          <a:lstStyle/>
          <a:p>
            <a:pPr>
              <a:defRPr sz="2000"/>
            </a:pPr>
            <a:r>
              <a:t>Lab costs include monthly, quarterly, and annual expenses such as hardware/software purchases, facility rentals, and personnel training.</a:t>
            </a:r>
          </a:p>
          <a:p>
            <a:pPr>
              <a:defRPr sz="2000"/>
            </a:pPr>
            <a:r>
              <a:t>Use a spreadsheet to track past expenses and predict future costs.</a:t>
            </a:r>
          </a:p>
          <a:p>
            <a:pPr>
              <a:defRPr sz="2000"/>
            </a:pPr>
            <a:r>
              <a:t>Estimate the number of cases and types of computers (Windows, Apple, Linux) involved in investigations.</a:t>
            </a:r>
          </a:p>
          <a:p>
            <a:pPr>
              <a:defRPr sz="2000"/>
            </a:pPr>
            <a:r>
              <a:t>Analyze historical crime data to identify trends in computer usage for criminal activities.</a:t>
            </a:r>
          </a:p>
          <a:p>
            <a:pPr>
              <a:defRPr sz="2000"/>
            </a:pPr>
            <a:r>
              <a:t>Consider future trends like OS updates or increased device usage in crimes.</a:t>
            </a:r>
          </a:p>
          <a:p>
            <a:pPr>
              <a:defRPr sz="2000"/>
            </a:pPr>
            <a:r>
              <a:t>Determine resource needs for mobile devices (smartphones, tablets) in addition to computer systems.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Forensics Lab Accreditation Requirements</a:t>
            </a:r>
          </a:p>
        </p:txBody>
      </p:sp>
      <p:sp>
        <p:nvSpPr>
          <p:cNvPr id="3" name="Subtitle 2"/>
          <p:cNvSpPr>
            <a:spLocks noGrp="1"/>
          </p:cNvSpPr>
          <p:nvPr>
            <p:ph type="subTitle" idx="1"/>
          </p:nvPr>
        </p:nvSpPr>
        <p:spPr/>
        <p:txBody>
          <a:bodyPr/>
          <a:lstStyle/>
          <a:p>
            <a:r>
              <a:t>Lab Budget Planning</a:t>
            </a:r>
          </a:p>
        </p:txBody>
      </p:sp>
      <p:sp>
        <p:nvSpPr>
          <p:cNvPr id="4" name="Content Placeholder 3"/>
          <p:cNvSpPr>
            <a:spLocks noGrp="1"/>
          </p:cNvSpPr>
          <p:nvPr>
            <p:ph idx="10" sz="quarter"/>
          </p:nvPr>
        </p:nvSpPr>
        <p:spPr/>
        <p:txBody>
          <a:bodyPr>
            <a:normAutofit/>
          </a:bodyPr>
          <a:lstStyle/>
          <a:p>
            <a:pPr>
              <a:defRPr sz="1800"/>
            </a:pPr>
            <a:r>
              <a:t>Estimate the number of cases and types of computers (Windows, Apple, Linux) involved in investigations.</a:t>
            </a:r>
          </a:p>
          <a:p>
            <a:pPr>
              <a:defRPr sz="1800"/>
            </a:pPr>
            <a:r>
              <a:t>Use historical crime statistics to identify trends in computer usage for crimes.</a:t>
            </a:r>
          </a:p>
          <a:p>
            <a:pPr>
              <a:defRPr sz="1800"/>
            </a:pPr>
            <a:r>
              <a:t>Consider future trends like OS upgrades or increased device usage in crimes.</a:t>
            </a:r>
          </a:p>
          <a:p>
            <a:pPr>
              <a:defRPr sz="1800"/>
            </a:pPr>
            <a:r>
              <a:t>Determine resource needs for less common systems (e.g., Macintosh) and specialized software.</a:t>
            </a:r>
          </a:p>
          <a:p>
            <a:pPr>
              <a:defRPr sz="1800"/>
            </a:pPr>
            <a:r>
              <a:t>Account for storage requirements based on disk sizes (e.g., 1.5x evidence disk size).</a:t>
            </a:r>
          </a:p>
          <a:p>
            <a:pPr>
              <a:defRPr sz="1800"/>
            </a:pPr>
            <a:r>
              <a:t>Plan for hardware upgrades and network speed to support forensic processing.</a:t>
            </a:r>
          </a:p>
          <a:p>
            <a:pPr>
              <a:defRPr sz="1800"/>
            </a:pPr>
            <a:r>
              <a:t>Evaluate cloud storage options with security and throughput considerations.</a:t>
            </a:r>
          </a:p>
          <a:p>
            <a:pPr>
              <a:defRPr sz="1800"/>
            </a:pPr>
            <a:r>
              <a:t>Monitor OS and file system changes to ensure software compatibility (e.g., FATX for Xbox).</a:t>
            </a:r>
          </a:p>
          <a:p>
            <a:pPr>
              <a:defRPr sz="1800"/>
            </a:pPr>
            <a:r>
              <a:t>Balance cost and licensing needs for software tools based on lab usage.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Certification and Training</a:t>
            </a:r>
          </a:p>
        </p:txBody>
      </p:sp>
      <p:sp>
        <p:nvSpPr>
          <p:cNvPr id="3" name="Subtitle 2"/>
          <p:cNvSpPr>
            <a:spLocks noGrp="1"/>
          </p:cNvSpPr>
          <p:nvPr>
            <p:ph type="subTitle" idx="1"/>
          </p:nvPr>
        </p:nvSpPr>
        <p:spPr/>
        <p:txBody>
          <a:bodyPr/>
          <a:lstStyle/>
          <a:p>
            <a:r>
              <a:t>International Association of Computer Investigative Specialists</a:t>
            </a:r>
          </a:p>
        </p:txBody>
      </p:sp>
      <p:sp>
        <p:nvSpPr>
          <p:cNvPr id="4" name="Content Placeholder 3"/>
          <p:cNvSpPr>
            <a:spLocks noGrp="1"/>
          </p:cNvSpPr>
          <p:nvPr>
            <p:ph idx="10" sz="quarter"/>
          </p:nvPr>
        </p:nvSpPr>
        <p:spPr/>
        <p:txBody>
          <a:bodyPr>
            <a:normAutofit/>
          </a:bodyPr>
          <a:lstStyle/>
          <a:p>
            <a:pPr>
              <a:defRPr sz="2000"/>
            </a:pPr>
            <a:r>
              <a:t>Established by police officers to formalize credentials in digital investigations</a:t>
            </a:r>
          </a:p>
          <a:p>
            <a:pPr>
              <a:defRPr sz="2000"/>
            </a:pPr>
            <a:r>
              <a:t>One of the oldest professional digital forensics organizations</a:t>
            </a:r>
          </a:p>
          <a:p>
            <a:pPr>
              <a:defRPr sz="2000"/>
            </a:pPr>
            <a:r>
              <a:t>Certification Programs: Certified Forensic Computer Examiner (CFCE), Certified Advanced Windows Forensic Examiner (CAWFE), IACIS Certified Mobile Device Examiner (ICMDE)</a:t>
            </a:r>
          </a:p>
          <a:p>
            <a:pPr>
              <a:defRPr sz="2000"/>
            </a:pPr>
            <a:r>
              <a:t>CFCE Certification: Requires passing the IACIS test, recertification every three years, and ongoing education</a:t>
            </a:r>
          </a:p>
          <a:p>
            <a:pPr>
              <a:defRPr sz="2000"/>
            </a:pPr>
            <a:r>
              <a:t>Recertification: Less intense than initial certification but ensures continued expertise in digital forensics</a:t>
            </a:r>
          </a:p>
          <a:p>
            <a:pPr>
              <a:defRPr sz="2000"/>
            </a:pPr>
            <a:r>
              <a:t>Code of Ethics: Maintains objectivity, thorough analysis, adherence to validated principles, and transparency in findings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Certification and Training</a:t>
            </a:r>
          </a:p>
        </p:txBody>
      </p:sp>
      <p:sp>
        <p:nvSpPr>
          <p:cNvPr id="3" name="Subtitle 2"/>
          <p:cNvSpPr>
            <a:spLocks noGrp="1"/>
          </p:cNvSpPr>
          <p:nvPr>
            <p:ph type="subTitle" idx="1"/>
          </p:nvPr>
        </p:nvSpPr>
        <p:spPr/>
        <p:txBody>
          <a:bodyPr/>
          <a:lstStyle/>
          <a:p>
            <a:r>
              <a:t>High Tech Crime Network</a:t>
            </a:r>
          </a:p>
        </p:txBody>
      </p:sp>
      <p:sp>
        <p:nvSpPr>
          <p:cNvPr id="4" name="Content Placeholder 3"/>
          <p:cNvSpPr>
            <a:spLocks noGrp="1"/>
          </p:cNvSpPr>
          <p:nvPr>
            <p:ph idx="10" sz="quarter"/>
          </p:nvPr>
        </p:nvSpPr>
        <p:spPr/>
        <p:txBody>
          <a:bodyPr>
            <a:normAutofit/>
          </a:bodyPr>
          <a:lstStyle/>
          <a:p>
            <a:pPr>
              <a:defRPr sz="2000"/>
            </a:pPr>
            <a:r>
              <a:t>High Tech Crime Network (HTCN) is a national organization providing certification for computer crime investigators and digital forensics technicians.</a:t>
            </a:r>
          </a:p>
          <a:p>
            <a:pPr>
              <a:defRPr sz="2000"/>
            </a:pPr>
            <a:r>
              <a:t>HTCN offers multiple certification levels, requiring training and work experience.</a:t>
            </a:r>
          </a:p>
          <a:p>
            <a:pPr>
              <a:defRPr sz="2000"/>
            </a:pPr>
            <a:r>
              <a:t>Unlike IACIS, HTCN requires review of all related training and work history.</a:t>
            </a:r>
          </a:p>
          <a:p>
            <a:pPr>
              <a:defRPr sz="2000"/>
            </a:pPr>
            <a:r>
              <a:t>Certification is open to anyone meeting the profession criteria in computing investigations.</a:t>
            </a:r>
          </a:p>
          <a:p>
            <a:pPr>
              <a:defRPr sz="2000"/>
            </a:pPr>
            <a:r>
              <a:t>HTCN website (www.htcn.org) specifies requirements, which may change without notice.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Certification and Training</a:t>
            </a:r>
          </a:p>
        </p:txBody>
      </p:sp>
      <p:sp>
        <p:nvSpPr>
          <p:cNvPr id="3" name="Subtitle 2"/>
          <p:cNvSpPr>
            <a:spLocks noGrp="1"/>
          </p:cNvSpPr>
          <p:nvPr>
            <p:ph type="subTitle" idx="1"/>
          </p:nvPr>
        </p:nvSpPr>
        <p:spPr/>
        <p:txBody>
          <a:bodyPr/>
          <a:lstStyle/>
          <a:p>
            <a:r>
              <a:t>High Tech Crime Network</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2781046"/>
                <a:gridCol w="2781046"/>
                <a:gridCol w="2781046"/>
                <a:gridCol w="2781047"/>
              </a:tblGrid>
              <a:tr h="991840">
                <a:tc>
                  <a:txBody>
                    <a:bodyPr/>
                    <a:lstStyle/>
                    <a:p>
                      <a:pPr>
                        <a:defRPr b="1"/>
                      </a:pPr>
                      <a:r>
                        <a:t>Certification Level</a:t>
                      </a:r>
                    </a:p>
                  </a:txBody>
                  <a:tcPr/>
                </a:tc>
                <a:tc>
                  <a:txBody>
                    <a:bodyPr/>
                    <a:lstStyle/>
                    <a:p>
                      <a:pPr>
                        <a:defRPr b="1"/>
                      </a:pPr>
                      <a:r>
                        <a:t>Experience</a:t>
                      </a:r>
                    </a:p>
                  </a:txBody>
                  <a:tcPr/>
                </a:tc>
                <a:tc>
                  <a:txBody>
                    <a:bodyPr/>
                    <a:lstStyle/>
                    <a:p>
                      <a:pPr>
                        <a:defRPr b="1"/>
                      </a:pPr>
                      <a:r>
                        <a:t>Training Hours</a:t>
                      </a:r>
                    </a:p>
                  </a:txBody>
                  <a:tcPr/>
                </a:tc>
                <a:tc>
                  <a:txBody>
                    <a:bodyPr/>
                    <a:lstStyle/>
                    <a:p>
                      <a:pPr>
                        <a:defRPr b="1"/>
                      </a:pPr>
                      <a:r>
                        <a:t>Case Documentation</a:t>
                      </a:r>
                    </a:p>
                  </a:txBody>
                  <a:tcPr/>
                </a:tc>
              </a:tr>
              <a:tr h="991840">
                <a:tc>
                  <a:txBody>
                    <a:bodyPr/>
                    <a:lstStyle/>
                    <a:p>
                      <a:r>
                        <a:t>Certified Computer Crime Investigator, Basic</a:t>
                      </a:r>
                    </a:p>
                  </a:txBody>
                  <a:tcPr/>
                </a:tc>
                <a:tc>
                  <a:txBody>
                    <a:bodyPr/>
                    <a:lstStyle/>
                    <a:p>
                      <a:r>
                        <a:t>3 years of experience</a:t>
                      </a:r>
                    </a:p>
                  </a:txBody>
                  <a:tcPr/>
                </a:tc>
                <a:tc>
                  <a:txBody>
                    <a:bodyPr/>
                    <a:lstStyle/>
                    <a:p>
                      <a:r>
                        <a:t>40 hours of training</a:t>
                      </a:r>
                    </a:p>
                  </a:txBody>
                  <a:tcPr/>
                </a:tc>
                <a:tc>
                  <a:txBody>
                    <a:bodyPr/>
                    <a:lstStyle/>
                    <a:p>
                      <a:r>
                        <a:t>10 cases</a:t>
                      </a:r>
                    </a:p>
                  </a:txBody>
                  <a:tcPr/>
                </a:tc>
              </a:tr>
              <a:tr h="991840">
                <a:tc>
                  <a:txBody>
                    <a:bodyPr/>
                    <a:lstStyle/>
                    <a:p>
                      <a:r>
                        <a:t>Certified Computer Crime Investigator, Advanced</a:t>
                      </a:r>
                    </a:p>
                  </a:txBody>
                  <a:tcPr/>
                </a:tc>
                <a:tc>
                  <a:txBody>
                    <a:bodyPr/>
                    <a:lstStyle/>
                    <a:p>
                      <a:r>
                        <a:t>5 years of experience</a:t>
                      </a:r>
                    </a:p>
                  </a:txBody>
                  <a:tcPr/>
                </a:tc>
                <a:tc>
                  <a:txBody>
                    <a:bodyPr/>
                    <a:lstStyle/>
                    <a:p>
                      <a:r>
                        <a:t>80 hours of training</a:t>
                      </a:r>
                    </a:p>
                  </a:txBody>
                  <a:tcPr/>
                </a:tc>
                <a:tc>
                  <a:txBody>
                    <a:bodyPr/>
                    <a:lstStyle/>
                    <a:p>
                      <a:r>
                        <a:t>20 lead cases + 40 other cases</a:t>
                      </a:r>
                    </a:p>
                  </a:txBody>
                  <a:tcPr/>
                </a:tc>
              </a:tr>
              <a:tr h="991840">
                <a:tc>
                  <a:txBody>
                    <a:bodyPr/>
                    <a:lstStyle/>
                    <a:p>
                      <a:r>
                        <a:t>Certified Computer Forensic Technician, Basic</a:t>
                      </a:r>
                    </a:p>
                  </a:txBody>
                  <a:tcPr/>
                </a:tc>
                <a:tc>
                  <a:txBody>
                    <a:bodyPr/>
                    <a:lstStyle/>
                    <a:p>
                      <a:r>
                        <a:t>3 years of experience</a:t>
                      </a:r>
                    </a:p>
                  </a:txBody>
                  <a:tcPr/>
                </a:tc>
                <a:tc>
                  <a:txBody>
                    <a:bodyPr/>
                    <a:lstStyle/>
                    <a:p>
                      <a:r>
                        <a:t>40 hours of training</a:t>
                      </a:r>
                    </a:p>
                  </a:txBody>
                  <a:tcPr/>
                </a:tc>
                <a:tc>
                  <a:txBody>
                    <a:bodyPr/>
                    <a:lstStyle/>
                    <a:p>
                      <a:r>
                        <a:t>10 computing investigations</a:t>
                      </a:r>
                    </a:p>
                  </a:txBody>
                  <a:tcPr/>
                </a:tc>
              </a:tr>
              <a:tr h="991843">
                <a:tc>
                  <a:txBody>
                    <a:bodyPr/>
                    <a:lstStyle/>
                    <a:p>
                      <a:r>
                        <a:t>Certified Computer Forensic Technician, Advanced</a:t>
                      </a:r>
                    </a:p>
                  </a:txBody>
                  <a:tcPr/>
                </a:tc>
                <a:tc>
                  <a:txBody>
                    <a:bodyPr/>
                    <a:lstStyle/>
                    <a:p>
                      <a:r>
                        <a:t>5 years of experience</a:t>
                      </a:r>
                    </a:p>
                  </a:txBody>
                  <a:tcPr/>
                </a:tc>
                <a:tc>
                  <a:txBody>
                    <a:bodyPr/>
                    <a:lstStyle/>
                    <a:p>
                      <a:r>
                        <a:t>80 hours of training</a:t>
                      </a:r>
                    </a:p>
                  </a:txBody>
                  <a:tcPr/>
                </a:tc>
                <a:tc>
                  <a:txBody>
                    <a:bodyPr/>
                    <a:lstStyle/>
                    <a:p>
                      <a:r>
                        <a:t>20 lead cases + 40 other cases + 60 total cases</a:t>
                      </a:r>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